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66" r:id="rId3"/>
    <p:sldId id="262" r:id="rId4"/>
    <p:sldId id="263" r:id="rId5"/>
    <p:sldId id="261" r:id="rId6"/>
    <p:sldId id="257" r:id="rId7"/>
    <p:sldId id="258" r:id="rId8"/>
    <p:sldId id="259" r:id="rId9"/>
    <p:sldId id="260" r:id="rId10"/>
    <p:sldId id="269" r:id="rId11"/>
    <p:sldId id="270" r:id="rId12"/>
    <p:sldId id="271" r:id="rId13"/>
    <p:sldId id="264" r:id="rId14"/>
    <p:sldId id="272" r:id="rId15"/>
    <p:sldId id="273" r:id="rId16"/>
    <p:sldId id="267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6D6FF"/>
    <a:srgbClr val="73FB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012"/>
    <p:restoredTop sz="94093"/>
  </p:normalViewPr>
  <p:slideViewPr>
    <p:cSldViewPr snapToGrid="0" snapToObjects="1">
      <p:cViewPr varScale="1">
        <p:scale>
          <a:sx n="115" d="100"/>
          <a:sy n="115" d="100"/>
        </p:scale>
        <p:origin x="37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0C404E-A59C-C344-9FAA-FCFEB2B0CC3B}" type="datetimeFigureOut">
              <a:rPr lang="en-US" smtClean="0"/>
              <a:t>4/21/21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9EBB4E-FF48-2C41-824C-A9FED84E77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7229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2985A69-44A9-4E9B-8D38-933DB8C10012}" type="slidenum">
              <a:rPr lang="en-GB" smtClean="0">
                <a:cs typeface="Arial" charset="0"/>
              </a:rPr>
              <a:pPr/>
              <a:t>2</a:t>
            </a:fld>
            <a:endParaRPr lang="en-GB">
              <a:cs typeface="Arial" charset="0"/>
            </a:endParaRPr>
          </a:p>
        </p:txBody>
      </p:sp>
      <p:sp>
        <p:nvSpPr>
          <p:cNvPr id="23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dirty="0"/>
              <a:t>“Survival</a:t>
            </a:r>
            <a:r>
              <a:rPr lang="en-US" baseline="0" dirty="0"/>
              <a:t> of the fittest” is a misconception! </a:t>
            </a:r>
          </a:p>
          <a:p>
            <a:pPr eaLnBrk="1" hangingPunct="1"/>
            <a:r>
              <a:rPr lang="en-US" baseline="0" dirty="0"/>
              <a:t>If you live forever but make no offspring, you have no fitness</a:t>
            </a:r>
          </a:p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31409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Adaptive evolution = process</a:t>
            </a:r>
            <a:r>
              <a:rPr lang="en-US" baseline="0" dirty="0"/>
              <a:t> of change in a population driven by variation in reproductive success that is correlated with heritable variation in a trait</a:t>
            </a:r>
          </a:p>
          <a:p>
            <a:r>
              <a:rPr lang="en-US" baseline="0" dirty="0"/>
              <a:t>Neutral evolution = Changes in allele frequency that occur because genes are are not correlated with reproductive success are influenced by random processes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9EBB4E-FF48-2C41-824C-A9FED84E77B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819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Update on the Wolves of Isle Royale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9EBB4E-FF48-2C41-824C-A9FED84E77B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6952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9EBB4E-FF48-2C41-824C-A9FED84E77B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5176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Flow = Genetic Rescue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9EBB4E-FF48-2C41-824C-A9FED84E77B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0459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5A6BD7B-4871-46F8-9093-A0DD4CBE10B9}" type="slidenum">
              <a:rPr lang="en-US"/>
              <a:pPr/>
              <a:t>6</a:t>
            </a:fld>
            <a:endParaRPr lang="en-US"/>
          </a:p>
        </p:txBody>
      </p:sp>
      <p:sp>
        <p:nvSpPr>
          <p:cNvPr id="19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14780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2AE2083-1DEF-4AB2-9A81-FE9A3875AD42}" type="slidenum">
              <a:rPr lang="en-US"/>
              <a:pPr/>
              <a:t>7</a:t>
            </a:fld>
            <a:endParaRPr lang="en-US"/>
          </a:p>
        </p:txBody>
      </p:sp>
      <p:sp>
        <p:nvSpPr>
          <p:cNvPr id="296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62212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3A1710C-0CDF-4B9C-A570-07A36FED0FF9}" type="slidenum">
              <a:rPr lang="en-US"/>
              <a:pPr/>
              <a:t>8</a:t>
            </a:fld>
            <a:endParaRPr lang="en-US"/>
          </a:p>
        </p:txBody>
      </p:sp>
      <p:sp>
        <p:nvSpPr>
          <p:cNvPr id="839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9395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9EBB4E-FF48-2C41-824C-A9FED84E77B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98647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Plasticity vs acclimation</a:t>
            </a:r>
          </a:p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Acclimation vs plasticity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weather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climate.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Acclimation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short term adjustment to a new environmental circumstance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it is mostly physiologically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metabolically based.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Acclimation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easily reversible.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9EBB4E-FF48-2C41-824C-A9FED84E77B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8991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Evolution</a:t>
            </a:r>
            <a:r>
              <a:rPr lang="en-US" baseline="0" dirty="0"/>
              <a:t> does </a:t>
            </a:r>
            <a:r>
              <a:rPr lang="en-US" i="1" baseline="0" dirty="0"/>
              <a:t>not </a:t>
            </a:r>
            <a:r>
              <a:rPr lang="en-US" i="0" baseline="0" dirty="0"/>
              <a:t>connote adaptation. Beyond the forces of randomness:</a:t>
            </a:r>
          </a:p>
          <a:p>
            <a:pPr marL="228600" indent="-228600">
              <a:buAutoNum type="arabicPeriod"/>
            </a:pPr>
            <a:r>
              <a:rPr lang="en-US" i="0" baseline="0" dirty="0"/>
              <a:t>Evolutionary “traps”. The environment has changed. The “adaptive” trait is now maladaptive</a:t>
            </a:r>
          </a:p>
          <a:p>
            <a:pPr marL="228600" indent="-228600">
              <a:buAutoNum type="arabicPeriod"/>
            </a:pPr>
            <a:r>
              <a:rPr lang="en-US" i="0" baseline="0" dirty="0"/>
              <a:t>Artefacts! Physiology is constrained. Spandrels in cathedrals were not developed for their beauty. They were artefacts of designing arches.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9EBB4E-FF48-2C41-824C-A9FED84E77B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8183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7D18F-FCBB-8544-850A-CFEB2ECA3DEB}" type="datetimeFigureOut">
              <a:rPr lang="en-US" smtClean="0"/>
              <a:t>4/21/21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6AB684-2E4D-A84B-A89B-7CEA047CB2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4108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7D18F-FCBB-8544-850A-CFEB2ECA3DEB}" type="datetimeFigureOut">
              <a:rPr lang="en-US" smtClean="0"/>
              <a:t>4/21/21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6AB684-2E4D-A84B-A89B-7CEA047CB2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2234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7D18F-FCBB-8544-850A-CFEB2ECA3DEB}" type="datetimeFigureOut">
              <a:rPr lang="en-US" smtClean="0"/>
              <a:t>4/21/21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6AB684-2E4D-A84B-A89B-7CEA047CB2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002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7D18F-FCBB-8544-850A-CFEB2ECA3DEB}" type="datetimeFigureOut">
              <a:rPr lang="en-US" smtClean="0"/>
              <a:t>4/21/21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6AB684-2E4D-A84B-A89B-7CEA047CB2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794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7D18F-FCBB-8544-850A-CFEB2ECA3DEB}" type="datetimeFigureOut">
              <a:rPr lang="en-US" smtClean="0"/>
              <a:t>4/21/21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6AB684-2E4D-A84B-A89B-7CEA047CB2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0056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7D18F-FCBB-8544-850A-CFEB2ECA3DEB}" type="datetimeFigureOut">
              <a:rPr lang="en-US" smtClean="0"/>
              <a:t>4/21/21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6AB684-2E4D-A84B-A89B-7CEA047CB2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6931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7D18F-FCBB-8544-850A-CFEB2ECA3DEB}" type="datetimeFigureOut">
              <a:rPr lang="en-US" smtClean="0"/>
              <a:t>4/21/21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6AB684-2E4D-A84B-A89B-7CEA047CB2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6235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7D18F-FCBB-8544-850A-CFEB2ECA3DEB}" type="datetimeFigureOut">
              <a:rPr lang="en-US" smtClean="0"/>
              <a:t>4/21/21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6AB684-2E4D-A84B-A89B-7CEA047CB2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7865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7D18F-FCBB-8544-850A-CFEB2ECA3DEB}" type="datetimeFigureOut">
              <a:rPr lang="en-US" smtClean="0"/>
              <a:t>4/21/21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6AB684-2E4D-A84B-A89B-7CEA047CB2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1102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7D18F-FCBB-8544-850A-CFEB2ECA3DEB}" type="datetimeFigureOut">
              <a:rPr lang="en-US" smtClean="0"/>
              <a:t>4/21/21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6AB684-2E4D-A84B-A89B-7CEA047CB2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15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7D18F-FCBB-8544-850A-CFEB2ECA3DEB}" type="datetimeFigureOut">
              <a:rPr lang="en-US" smtClean="0"/>
              <a:t>4/21/21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6AB684-2E4D-A84B-A89B-7CEA047CB2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3430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47D18F-FCBB-8544-850A-CFEB2ECA3DEB}" type="datetimeFigureOut">
              <a:rPr lang="en-US" smtClean="0"/>
              <a:t>4/21/21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6AB684-2E4D-A84B-A89B-7CEA047CB2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858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tif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radford.edu/~rsheehy/Gen_flash/popgen/" TargetMode="Externa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927022"/>
            <a:ext cx="12191999" cy="2387600"/>
          </a:xfrm>
        </p:spPr>
        <p:txBody>
          <a:bodyPr/>
          <a:lstStyle/>
          <a:p>
            <a:r>
              <a:rPr lang="en-US" dirty="0">
                <a:latin typeface="Candara" panose="020E0502030303020204" pitchFamily="34" charset="0"/>
              </a:rPr>
              <a:t>Problems of small populations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3999" y="3429000"/>
            <a:ext cx="9144000" cy="1655762"/>
          </a:xfrm>
        </p:spPr>
        <p:txBody>
          <a:bodyPr>
            <a:normAutofit lnSpcReduction="10000"/>
          </a:bodyPr>
          <a:lstStyle/>
          <a:p>
            <a:r>
              <a:rPr lang="en-US" dirty="0">
                <a:latin typeface="Candara" panose="020E0502030303020204" pitchFamily="34" charset="0"/>
              </a:rPr>
              <a:t>A crash course in evolutionary principles</a:t>
            </a:r>
          </a:p>
          <a:p>
            <a:endParaRPr lang="en-US" dirty="0">
              <a:latin typeface="Candara" panose="020E0502030303020204" pitchFamily="34" charset="0"/>
            </a:endParaRPr>
          </a:p>
          <a:p>
            <a:r>
              <a:rPr lang="en-US" dirty="0">
                <a:latin typeface="Candara" panose="020E0502030303020204" pitchFamily="34" charset="0"/>
              </a:rPr>
              <a:t>Conservation Biology EEB 115/515</a:t>
            </a:r>
          </a:p>
          <a:p>
            <a:r>
              <a:rPr lang="en-US" dirty="0">
                <a:latin typeface="Candara" panose="020E0502030303020204" pitchFamily="34" charset="0"/>
              </a:rPr>
              <a:t>Nathalie Sommer</a:t>
            </a:r>
          </a:p>
        </p:txBody>
      </p:sp>
    </p:spTree>
    <p:extLst>
      <p:ext uri="{BB962C8B-B14F-4D97-AF65-F5344CB8AC3E}">
        <p14:creationId xmlns:p14="http://schemas.microsoft.com/office/powerpoint/2010/main" val="577439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8500" y="242888"/>
            <a:ext cx="8386233" cy="6289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7665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636" y="2850118"/>
            <a:ext cx="4948964" cy="382338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6936" y="3066018"/>
            <a:ext cx="4725014" cy="314428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86635" y="458390"/>
            <a:ext cx="5481027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Candara" panose="020E0502030303020204" pitchFamily="34" charset="0"/>
              </a:rPr>
              <a:t>Plasticity</a:t>
            </a:r>
            <a:endParaRPr lang="en-US" sz="2400" b="1" dirty="0">
              <a:latin typeface="Candara" panose="020E0502030303020204" pitchFamily="34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400" dirty="0">
                <a:latin typeface="Candara" panose="020E0502030303020204" pitchFamily="34" charset="0"/>
              </a:rPr>
              <a:t>Same genotypes, different environment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>
                <a:latin typeface="Candara" panose="020E0502030303020204" pitchFamily="34" charset="0"/>
              </a:rPr>
              <a:t>Best examples of plasticity are driven by different environmental conditions </a:t>
            </a:r>
            <a:r>
              <a:rPr lang="en-US" sz="2400" i="1" dirty="0">
                <a:latin typeface="Candara" panose="020E0502030303020204" pitchFamily="34" charset="0"/>
              </a:rPr>
              <a:t>during development</a:t>
            </a:r>
            <a:endParaRPr lang="en-US" sz="2400" dirty="0">
              <a:latin typeface="Candara" panose="020E0502030303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403793" y="472280"/>
            <a:ext cx="3721407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Candara" panose="020E0502030303020204" pitchFamily="34" charset="0"/>
              </a:rPr>
              <a:t>Acclimation</a:t>
            </a:r>
            <a:endParaRPr lang="en-US" sz="2400" b="1" dirty="0">
              <a:latin typeface="Candara" panose="020E0502030303020204" pitchFamily="34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400" dirty="0">
                <a:latin typeface="Candara" panose="020E0502030303020204" pitchFamily="34" charset="0"/>
              </a:rPr>
              <a:t>Same genotypes, different environment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>
                <a:latin typeface="Candara" panose="020E0502030303020204" pitchFamily="34" charset="0"/>
              </a:rPr>
              <a:t>Change is </a:t>
            </a:r>
            <a:r>
              <a:rPr lang="en-US" sz="2400" i="1" dirty="0">
                <a:latin typeface="Candara" panose="020E0502030303020204" pitchFamily="34" charset="0"/>
              </a:rPr>
              <a:t>short term adjustment</a:t>
            </a:r>
            <a:endParaRPr lang="en-US" sz="2400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12491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1400" y="2266156"/>
            <a:ext cx="4291730" cy="425077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198" y="2266156"/>
            <a:ext cx="6537175" cy="425077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75828" y="764005"/>
            <a:ext cx="114890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Candara" panose="020E0502030303020204" pitchFamily="34" charset="0"/>
              </a:rPr>
              <a:t>An “evolved” population ≠ an “adapted” population</a:t>
            </a:r>
          </a:p>
        </p:txBody>
      </p:sp>
    </p:spTree>
    <p:extLst>
      <p:ext uri="{BB962C8B-B14F-4D97-AF65-F5344CB8AC3E}">
        <p14:creationId xmlns:p14="http://schemas.microsoft.com/office/powerpoint/2010/main" val="17217090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ndara" panose="020E0502030303020204" pitchFamily="34" charset="0"/>
              </a:rPr>
              <a:t>Take-</a:t>
            </a:r>
            <a:r>
              <a:rPr lang="en-US" dirty="0" err="1">
                <a:latin typeface="Candara" panose="020E0502030303020204" pitchFamily="34" charset="0"/>
              </a:rPr>
              <a:t>aways</a:t>
            </a:r>
            <a:endParaRPr lang="en-US" dirty="0">
              <a:latin typeface="Candara" panose="020E0502030303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422401"/>
            <a:ext cx="10515600" cy="5012268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Candara" panose="020E0502030303020204" pitchFamily="34" charset="0"/>
              </a:rPr>
              <a:t>Evolution does not have intent or direction</a:t>
            </a:r>
          </a:p>
          <a:p>
            <a:r>
              <a:rPr lang="en-US" sz="3200" dirty="0">
                <a:latin typeface="Candara" panose="020E0502030303020204" pitchFamily="34" charset="0"/>
              </a:rPr>
              <a:t>Individuals do not evolve </a:t>
            </a:r>
          </a:p>
          <a:p>
            <a:pPr lvl="1"/>
            <a:r>
              <a:rPr lang="en-US" sz="2800" dirty="0">
                <a:latin typeface="Candara" panose="020E0502030303020204" pitchFamily="34" charset="0"/>
              </a:rPr>
              <a:t>Acclimation </a:t>
            </a:r>
            <a:r>
              <a:rPr lang="en-US" sz="2800" u="sng" dirty="0">
                <a:latin typeface="Candara" panose="020E0502030303020204" pitchFamily="34" charset="0"/>
              </a:rPr>
              <a:t>vs</a:t>
            </a:r>
            <a:r>
              <a:rPr lang="en-US" sz="2800" dirty="0">
                <a:latin typeface="Candara" panose="020E0502030303020204" pitchFamily="34" charset="0"/>
              </a:rPr>
              <a:t> Adaptation</a:t>
            </a:r>
          </a:p>
          <a:p>
            <a:r>
              <a:rPr lang="en-US" sz="3200" dirty="0">
                <a:latin typeface="Candara" panose="020E0502030303020204" pitchFamily="34" charset="0"/>
              </a:rPr>
              <a:t>Adaptive evolution vs Neutral evolution</a:t>
            </a:r>
          </a:p>
          <a:p>
            <a:r>
              <a:rPr lang="en-US" sz="3200" dirty="0">
                <a:latin typeface="Candara" panose="020E0502030303020204" pitchFamily="34" charset="0"/>
              </a:rPr>
              <a:t>Genetic variation = evolutionary flexibility</a:t>
            </a:r>
          </a:p>
          <a:p>
            <a:endParaRPr lang="en-US" sz="3200" dirty="0">
              <a:latin typeface="Candara" panose="020E0502030303020204" pitchFamily="34" charset="0"/>
            </a:endParaRPr>
          </a:p>
          <a:p>
            <a:r>
              <a:rPr lang="en-US" sz="3200" dirty="0">
                <a:latin typeface="Candara" panose="020E0502030303020204" pitchFamily="34" charset="0"/>
              </a:rPr>
              <a:t>Selection and drift </a:t>
            </a:r>
            <a:r>
              <a:rPr lang="en-US" sz="3200" u="sng" dirty="0">
                <a:latin typeface="Candara" panose="020E0502030303020204" pitchFamily="34" charset="0"/>
              </a:rPr>
              <a:t>erode</a:t>
            </a:r>
            <a:r>
              <a:rPr lang="en-US" sz="3200" dirty="0">
                <a:latin typeface="Candara" panose="020E0502030303020204" pitchFamily="34" charset="0"/>
              </a:rPr>
              <a:t> genetic variation </a:t>
            </a:r>
          </a:p>
          <a:p>
            <a:r>
              <a:rPr lang="en-US" sz="3200" dirty="0">
                <a:latin typeface="Candara" panose="020E0502030303020204" pitchFamily="34" charset="0"/>
              </a:rPr>
              <a:t>Flow and mutation </a:t>
            </a:r>
            <a:r>
              <a:rPr lang="en-US" sz="3200" u="sng" dirty="0">
                <a:latin typeface="Candara" panose="020E0502030303020204" pitchFamily="34" charset="0"/>
              </a:rPr>
              <a:t>promote</a:t>
            </a:r>
            <a:r>
              <a:rPr lang="en-US" sz="3200" dirty="0">
                <a:latin typeface="Candara" panose="020E0502030303020204" pitchFamily="34" charset="0"/>
              </a:rPr>
              <a:t> genetic variation</a:t>
            </a:r>
          </a:p>
          <a:p>
            <a:pPr lvl="1"/>
            <a:r>
              <a:rPr lang="en-US" dirty="0">
                <a:latin typeface="Candara" panose="020E0502030303020204" pitchFamily="34" charset="0"/>
              </a:rPr>
              <a:t>Flow and mutation can result in maladaptation  </a:t>
            </a:r>
          </a:p>
        </p:txBody>
      </p:sp>
    </p:spTree>
    <p:extLst>
      <p:ext uri="{BB962C8B-B14F-4D97-AF65-F5344CB8AC3E}">
        <p14:creationId xmlns:p14="http://schemas.microsoft.com/office/powerpoint/2010/main" val="382462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BE50AC-250B-6344-85C8-6CF1B755A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27934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latin typeface="Candara" panose="020E0502030303020204" pitchFamily="34" charset="0"/>
              </a:rPr>
              <a:t>Activity: Integrating concepts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DBDA6E1-92FB-C94F-A932-D80912D6B8EE}"/>
              </a:ext>
            </a:extLst>
          </p:cNvPr>
          <p:cNvSpPr/>
          <p:nvPr/>
        </p:nvSpPr>
        <p:spPr>
          <a:xfrm>
            <a:off x="3382340" y="3907115"/>
            <a:ext cx="55370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andara" panose="020E0502030303020204" pitchFamily="34" charset="0"/>
                <a:hlinkClick r:id="rId2"/>
              </a:rPr>
              <a:t>https://www.radford.edu/~rsheehy/Gen_flash/popgen/</a:t>
            </a:r>
            <a:r>
              <a:rPr lang="en-US" dirty="0">
                <a:latin typeface="Candara" panose="020E0502030303020204" pitchFamily="34" charset="0"/>
              </a:rPr>
              <a:t> 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B5183FD-CCCE-6D48-9FF2-B52D7C0D82BC}"/>
              </a:ext>
            </a:extLst>
          </p:cNvPr>
          <p:cNvSpPr txBox="1">
            <a:spLocks/>
          </p:cNvSpPr>
          <p:nvPr/>
        </p:nvSpPr>
        <p:spPr>
          <a:xfrm>
            <a:off x="946485" y="276621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latin typeface="Candara" panose="020E0502030303020204" pitchFamily="34" charset="0"/>
              </a:rPr>
              <a:t>Exploring evolutionary problems of small populations</a:t>
            </a:r>
          </a:p>
        </p:txBody>
      </p:sp>
    </p:spTree>
    <p:extLst>
      <p:ext uri="{BB962C8B-B14F-4D97-AF65-F5344CB8AC3E}">
        <p14:creationId xmlns:p14="http://schemas.microsoft.com/office/powerpoint/2010/main" val="36599596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4738D-351F-0343-9FFE-95F923DDDC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72999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latin typeface="Candara" panose="020E0502030303020204" pitchFamily="34" charset="0"/>
              </a:rPr>
              <a:t>Discussion: Wolves of Isle Royale</a:t>
            </a:r>
            <a:br>
              <a:rPr lang="en-US" dirty="0">
                <a:latin typeface="Candara" panose="020E0502030303020204" pitchFamily="34" charset="0"/>
              </a:rPr>
            </a:br>
            <a:r>
              <a:rPr lang="en-US" sz="2000" dirty="0">
                <a:latin typeface="Candara" panose="020E0502030303020204" pitchFamily="34" charset="0"/>
              </a:rPr>
              <a:t>Peterson et al. 1998</a:t>
            </a:r>
            <a:endParaRPr lang="en-US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58806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https://npca.s3.amazonaws.com/images/12266/9b0daaed-4afb-438d-8d3b-921f79a86684-original.jpg?1539034336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029"/>
          <a:stretch/>
        </p:blipFill>
        <p:spPr bwMode="auto">
          <a:xfrm>
            <a:off x="91440" y="0"/>
            <a:ext cx="58293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npca.s3.amazonaws.com/images/12266/9b0daaed-4afb-438d-8d3b-921f79a86684-original.jpg?1539034336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425"/>
          <a:stretch/>
        </p:blipFill>
        <p:spPr bwMode="auto">
          <a:xfrm>
            <a:off x="6096000" y="0"/>
            <a:ext cx="5829300" cy="5154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2643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187828"/>
            <a:ext cx="10515600" cy="1325563"/>
          </a:xfrm>
        </p:spPr>
        <p:txBody>
          <a:bodyPr/>
          <a:lstStyle/>
          <a:p>
            <a:pPr eaLnBrk="1" hangingPunct="1"/>
            <a:r>
              <a:rPr lang="en-GB" dirty="0">
                <a:latin typeface="Candara" panose="020E0502030303020204" pitchFamily="34" charset="0"/>
              </a:rPr>
              <a:t>Key Concepts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1513391"/>
            <a:ext cx="10515600" cy="4351338"/>
          </a:xfrm>
        </p:spPr>
        <p:txBody>
          <a:bodyPr>
            <a:noAutofit/>
          </a:bodyPr>
          <a:lstStyle/>
          <a:p>
            <a:pPr eaLnBrk="1" hangingPunct="1"/>
            <a:r>
              <a:rPr lang="en-GB" sz="2400" dirty="0">
                <a:latin typeface="Candara" panose="020E0502030303020204" pitchFamily="34" charset="0"/>
              </a:rPr>
              <a:t>Traits vary among individuals</a:t>
            </a:r>
          </a:p>
          <a:p>
            <a:pPr eaLnBrk="1" hangingPunct="1"/>
            <a:r>
              <a:rPr lang="en-GB" sz="2400" dirty="0">
                <a:latin typeface="Candara" panose="020E0502030303020204" pitchFamily="34" charset="0"/>
              </a:rPr>
              <a:t>Traits are heritable</a:t>
            </a:r>
          </a:p>
          <a:p>
            <a:pPr eaLnBrk="1" hangingPunct="1"/>
            <a:r>
              <a:rPr lang="en-GB" sz="2400" dirty="0">
                <a:latin typeface="Candara" panose="020E0502030303020204" pitchFamily="34" charset="0"/>
              </a:rPr>
              <a:t>There is variation in reproductive success </a:t>
            </a:r>
            <a:br>
              <a:rPr lang="en-GB" sz="2400" dirty="0">
                <a:latin typeface="Candara" panose="020E0502030303020204" pitchFamily="34" charset="0"/>
              </a:rPr>
            </a:br>
            <a:r>
              <a:rPr lang="en-GB" sz="2400" dirty="0">
                <a:latin typeface="Candara" panose="020E0502030303020204" pitchFamily="34" charset="0"/>
              </a:rPr>
              <a:t>across individuals </a:t>
            </a:r>
          </a:p>
          <a:p>
            <a:pPr eaLnBrk="1" hangingPunct="1"/>
            <a:r>
              <a:rPr lang="en-GB" sz="2400" dirty="0">
                <a:latin typeface="Candara" panose="020E0502030303020204" pitchFamily="34" charset="0"/>
              </a:rPr>
              <a:t>Not all offspring survive to reproduce</a:t>
            </a:r>
          </a:p>
          <a:p>
            <a:pPr marL="0" indent="0" eaLnBrk="1" hangingPunct="1">
              <a:buNone/>
            </a:pPr>
            <a:endParaRPr lang="en-GB" sz="2400" dirty="0">
              <a:latin typeface="Candara" panose="020E0502030303020204" pitchFamily="34" charset="0"/>
            </a:endParaRPr>
          </a:p>
          <a:p>
            <a:pPr eaLnBrk="1" hangingPunct="1"/>
            <a:r>
              <a:rPr lang="en-GB" sz="2400" dirty="0">
                <a:latin typeface="Candara" panose="020E0502030303020204" pitchFamily="34" charset="0"/>
              </a:rPr>
              <a:t>Genotype = genes</a:t>
            </a:r>
          </a:p>
          <a:p>
            <a:pPr eaLnBrk="1" hangingPunct="1"/>
            <a:r>
              <a:rPr lang="en-GB" sz="2400" dirty="0">
                <a:latin typeface="Candara" panose="020E0502030303020204" pitchFamily="34" charset="0"/>
              </a:rPr>
              <a:t>Phenotype = what you see</a:t>
            </a:r>
          </a:p>
          <a:p>
            <a:r>
              <a:rPr lang="en-US" sz="2400" dirty="0">
                <a:latin typeface="Candara" panose="020E0502030303020204" pitchFamily="34" charset="0"/>
              </a:rPr>
              <a:t>Fitness = differential reproductive success</a:t>
            </a:r>
          </a:p>
          <a:p>
            <a:pPr lvl="1"/>
            <a:r>
              <a:rPr lang="en-US" sz="2000" dirty="0">
                <a:latin typeface="Candara" panose="020E0502030303020204" pitchFamily="34" charset="0"/>
              </a:rPr>
              <a:t>“Ability to make successful grand-kids”</a:t>
            </a:r>
          </a:p>
          <a:p>
            <a:pPr lvl="1"/>
            <a:r>
              <a:rPr lang="en-US" sz="2000" dirty="0">
                <a:latin typeface="Candara" panose="020E0502030303020204" pitchFamily="34" charset="0"/>
              </a:rPr>
              <a:t>Reproduction &amp; Survival</a:t>
            </a:r>
          </a:p>
          <a:p>
            <a:pPr eaLnBrk="1" hangingPunct="1"/>
            <a:endParaRPr lang="en-GB" sz="2400" dirty="0">
              <a:latin typeface="Candara" panose="020E0502030303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3894" y="0"/>
            <a:ext cx="2890784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481552" y="6550223"/>
            <a:ext cx="15831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Stearns &amp; Hoekstra</a:t>
            </a:r>
          </a:p>
        </p:txBody>
      </p:sp>
    </p:spTree>
    <p:extLst>
      <p:ext uri="{BB962C8B-B14F-4D97-AF65-F5344CB8AC3E}">
        <p14:creationId xmlns:p14="http://schemas.microsoft.com/office/powerpoint/2010/main" val="1010722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latin typeface="Candara" panose="020E0502030303020204" pitchFamily="34" charset="0"/>
              </a:rPr>
              <a:t>Evolutionary Principles</a:t>
            </a:r>
          </a:p>
        </p:txBody>
      </p:sp>
      <p:sp>
        <p:nvSpPr>
          <p:cNvPr id="737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Candara" panose="020E0502030303020204" pitchFamily="34" charset="0"/>
              </a:rPr>
              <a:t>Evolution = change in allele frequency over time in populations</a:t>
            </a:r>
          </a:p>
          <a:p>
            <a:pPr lvl="1"/>
            <a:r>
              <a:rPr lang="en-US" dirty="0">
                <a:latin typeface="Candara" panose="020E0502030303020204" pitchFamily="34" charset="0"/>
              </a:rPr>
              <a:t>A population is a group of interbreeding individuals of the same species</a:t>
            </a:r>
          </a:p>
          <a:p>
            <a:r>
              <a:rPr lang="en-US" dirty="0">
                <a:latin typeface="Candara" panose="020E0502030303020204" pitchFamily="34" charset="0"/>
              </a:rPr>
              <a:t>Gene pool = sum total of all alleles within a population</a:t>
            </a:r>
          </a:p>
          <a:p>
            <a:r>
              <a:rPr lang="en-US" dirty="0">
                <a:latin typeface="Candara" panose="020E0502030303020204" pitchFamily="34" charset="0"/>
              </a:rPr>
              <a:t>Gene frequency = </a:t>
            </a:r>
            <a:r>
              <a:rPr lang="en-US" sz="2400" u="sng" dirty="0">
                <a:latin typeface="Candara" panose="020E0502030303020204" pitchFamily="34" charset="0"/>
              </a:rPr>
              <a:t># of specific allele</a:t>
            </a:r>
          </a:p>
          <a:p>
            <a:pPr marL="3321050" lvl="4" indent="-1492250">
              <a:buNone/>
            </a:pPr>
            <a:r>
              <a:rPr lang="en-US" sz="2400" dirty="0">
                <a:latin typeface="Candara" panose="020E0502030303020204" pitchFamily="34" charset="0"/>
              </a:rPr>
              <a:t>                 total #of alleles</a:t>
            </a:r>
          </a:p>
          <a:p>
            <a:pPr marL="3321050" lvl="4" indent="-1492250">
              <a:buNone/>
            </a:pPr>
            <a:endParaRPr lang="en-US" sz="2400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028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7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7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7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731" grpId="0" build="p" autoUpdateAnimBg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Candara" panose="020E0502030303020204" pitchFamily="34" charset="0"/>
              </a:rPr>
              <a:t>Four Forces of Evolution</a:t>
            </a:r>
            <a:br>
              <a:rPr lang="en-US" dirty="0">
                <a:latin typeface="Candara" panose="020E0502030303020204" pitchFamily="34" charset="0"/>
              </a:rPr>
            </a:br>
            <a:r>
              <a:rPr lang="en-US" sz="2800" dirty="0">
                <a:latin typeface="Candara" panose="020E0502030303020204" pitchFamily="34" charset="0"/>
              </a:rPr>
              <a:t>(remember: change in allele frequency in a pop over time)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>
                <a:latin typeface="Candara" panose="020E0502030303020204" pitchFamily="34" charset="0"/>
              </a:rPr>
              <a:t>Selection</a:t>
            </a:r>
          </a:p>
          <a:p>
            <a:pPr lvl="1"/>
            <a:r>
              <a:rPr lang="en-US" dirty="0">
                <a:latin typeface="Candara" panose="020E0502030303020204" pitchFamily="34" charset="0"/>
              </a:rPr>
              <a:t>Environment acts on the phenotype</a:t>
            </a:r>
          </a:p>
          <a:p>
            <a:pPr lvl="1"/>
            <a:r>
              <a:rPr lang="en-US" dirty="0">
                <a:latin typeface="Candara" panose="020E0502030303020204" pitchFamily="34" charset="0"/>
              </a:rPr>
              <a:t>Some phenotypes have lower fitness</a:t>
            </a:r>
          </a:p>
          <a:p>
            <a:pPr lvl="1"/>
            <a:r>
              <a:rPr lang="en-US" dirty="0">
                <a:latin typeface="Candara" panose="020E0502030303020204" pitchFamily="34" charset="0"/>
              </a:rPr>
              <a:t>Over time, those phenotypes (&amp; their genotypes) are lost in the population</a:t>
            </a:r>
          </a:p>
          <a:p>
            <a:r>
              <a:rPr lang="en-US" dirty="0">
                <a:latin typeface="Candara" panose="020E0502030303020204" pitchFamily="34" charset="0"/>
              </a:rPr>
              <a:t>Mutation</a:t>
            </a:r>
          </a:p>
          <a:p>
            <a:pPr lvl="1"/>
            <a:r>
              <a:rPr lang="en-US" dirty="0">
                <a:latin typeface="Candara" panose="020E0502030303020204" pitchFamily="34" charset="0"/>
              </a:rPr>
              <a:t>Random change, at the level of the gene</a:t>
            </a:r>
          </a:p>
          <a:p>
            <a:pPr lvl="1"/>
            <a:r>
              <a:rPr lang="en-US" dirty="0">
                <a:latin typeface="Candara" panose="020E0502030303020204" pitchFamily="34" charset="0"/>
              </a:rPr>
              <a:t>Occurs during mitosis or meiosis </a:t>
            </a:r>
          </a:p>
          <a:p>
            <a:r>
              <a:rPr lang="en-US" dirty="0">
                <a:latin typeface="Candara" panose="020E0502030303020204" pitchFamily="34" charset="0"/>
              </a:rPr>
              <a:t>Flow</a:t>
            </a:r>
          </a:p>
          <a:p>
            <a:pPr lvl="1"/>
            <a:r>
              <a:rPr lang="en-US" dirty="0">
                <a:latin typeface="Candara" panose="020E0502030303020204" pitchFamily="34" charset="0"/>
              </a:rPr>
              <a:t>Movement of genes between populations</a:t>
            </a:r>
          </a:p>
          <a:p>
            <a:pPr lvl="1"/>
            <a:r>
              <a:rPr lang="en-US" dirty="0">
                <a:latin typeface="Candara" panose="020E0502030303020204" pitchFamily="34" charset="0"/>
              </a:rPr>
              <a:t>Requires BOTH immigration &amp; mating</a:t>
            </a:r>
          </a:p>
          <a:p>
            <a:r>
              <a:rPr lang="en-US" dirty="0">
                <a:latin typeface="Candara" panose="020E0502030303020204" pitchFamily="34" charset="0"/>
              </a:rPr>
              <a:t>Drift</a:t>
            </a:r>
          </a:p>
          <a:p>
            <a:pPr lvl="1"/>
            <a:r>
              <a:rPr lang="en-US" dirty="0">
                <a:latin typeface="Candara" panose="020E0502030303020204" pitchFamily="34" charset="0"/>
              </a:rPr>
              <a:t>Change in allele frequency due to </a:t>
            </a:r>
            <a:r>
              <a:rPr lang="en-US" b="1" dirty="0">
                <a:latin typeface="Candara" panose="020E0502030303020204" pitchFamily="34" charset="0"/>
              </a:rPr>
              <a:t>random chance</a:t>
            </a:r>
          </a:p>
          <a:p>
            <a:pPr lvl="1"/>
            <a:r>
              <a:rPr lang="en-US" dirty="0">
                <a:latin typeface="Candara" panose="020E0502030303020204" pitchFamily="34" charset="0"/>
              </a:rPr>
              <a:t>Always occurs, but its effects are seen at a greater magnitude in small pops</a:t>
            </a:r>
          </a:p>
        </p:txBody>
      </p:sp>
    </p:spTree>
    <p:extLst>
      <p:ext uri="{BB962C8B-B14F-4D97-AF65-F5344CB8AC3E}">
        <p14:creationId xmlns:p14="http://schemas.microsoft.com/office/powerpoint/2010/main" val="332241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ndara" panose="020E0502030303020204" pitchFamily="34" charset="0"/>
              </a:rPr>
              <a:t>Origins of Genetic Variation</a:t>
            </a:r>
          </a:p>
        </p:txBody>
      </p:sp>
      <p:sp>
        <p:nvSpPr>
          <p:cNvPr id="1064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09800" y="1981200"/>
            <a:ext cx="7772400" cy="1664825"/>
          </a:xfrm>
        </p:spPr>
        <p:txBody>
          <a:bodyPr/>
          <a:lstStyle/>
          <a:p>
            <a:pPr marL="609600" indent="-609600">
              <a:buFontTx/>
              <a:buAutoNum type="arabicPeriod"/>
            </a:pPr>
            <a:r>
              <a:rPr lang="en-US" dirty="0">
                <a:latin typeface="Candara" panose="020E0502030303020204" pitchFamily="34" charset="0"/>
              </a:rPr>
              <a:t>Sexual recombination (≠ evolution)</a:t>
            </a:r>
          </a:p>
          <a:p>
            <a:pPr marL="609600" indent="-609600">
              <a:buFontTx/>
              <a:buAutoNum type="arabicPeriod"/>
            </a:pPr>
            <a:r>
              <a:rPr lang="en-US" dirty="0">
                <a:latin typeface="Candara" panose="020E0502030303020204" pitchFamily="34" charset="0"/>
              </a:rPr>
              <a:t>Mutation</a:t>
            </a:r>
          </a:p>
          <a:p>
            <a:pPr marL="609600" indent="-609600">
              <a:buFontTx/>
              <a:buAutoNum type="arabicPeriod"/>
            </a:pPr>
            <a:r>
              <a:rPr lang="en-US" dirty="0">
                <a:latin typeface="Candara" panose="020E0502030303020204" pitchFamily="34" charset="0"/>
              </a:rPr>
              <a:t>Flow</a:t>
            </a:r>
          </a:p>
        </p:txBody>
      </p:sp>
      <p:sp>
        <p:nvSpPr>
          <p:cNvPr id="106500" name="Text Box 4"/>
          <p:cNvSpPr txBox="1">
            <a:spLocks noChangeArrowheads="1"/>
          </p:cNvSpPr>
          <p:nvPr/>
        </p:nvSpPr>
        <p:spPr bwMode="auto">
          <a:xfrm>
            <a:off x="1143000" y="4459350"/>
            <a:ext cx="9906000" cy="1384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en-US" sz="2800" dirty="0">
                <a:latin typeface="Candara" panose="020E0502030303020204" pitchFamily="34" charset="0"/>
              </a:rPr>
              <a:t>But how is variation maintained in the face of evolutionary forces that will erode variation?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sz="2800" dirty="0">
                <a:latin typeface="Candara" panose="020E0502030303020204" pitchFamily="34" charset="0"/>
              </a:rPr>
              <a:t>When are evolutionary forces balanced to </a:t>
            </a:r>
            <a:r>
              <a:rPr lang="en-US" sz="2800" u="sng" dirty="0">
                <a:latin typeface="Candara" panose="020E0502030303020204" pitchFamily="34" charset="0"/>
              </a:rPr>
              <a:t>maintain variation</a:t>
            </a:r>
            <a:r>
              <a:rPr lang="en-US" sz="2800" dirty="0">
                <a:latin typeface="Candara" panose="020E0502030303020204" pitchFamily="34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816382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09800" y="1219200"/>
            <a:ext cx="7772400" cy="5334000"/>
          </a:xfrm>
        </p:spPr>
        <p:txBody>
          <a:bodyPr/>
          <a:lstStyle/>
          <a:p>
            <a:r>
              <a:rPr lang="en-US" dirty="0">
                <a:latin typeface="Candara" panose="020E0502030303020204" pitchFamily="34" charset="0"/>
              </a:rPr>
              <a:t>When would drift be in balance with mutation?</a:t>
            </a:r>
          </a:p>
          <a:p>
            <a:pPr lvl="1"/>
            <a:r>
              <a:rPr lang="en-US" dirty="0">
                <a:latin typeface="Candara" panose="020E0502030303020204" pitchFamily="34" charset="0"/>
              </a:rPr>
              <a:t>Drift erodes variation (fixation = allele substitution)</a:t>
            </a:r>
          </a:p>
          <a:p>
            <a:pPr lvl="1"/>
            <a:r>
              <a:rPr lang="en-US" dirty="0">
                <a:latin typeface="Candara" panose="020E0502030303020204" pitchFamily="34" charset="0"/>
              </a:rPr>
              <a:t>Mutation introduces new variation</a:t>
            </a:r>
          </a:p>
          <a:p>
            <a:pPr lvl="1"/>
            <a:endParaRPr lang="en-US" dirty="0">
              <a:latin typeface="Candara" panose="020E0502030303020204" pitchFamily="34" charset="0"/>
            </a:endParaRPr>
          </a:p>
          <a:p>
            <a:pPr lvl="1"/>
            <a:endParaRPr lang="en-US" dirty="0">
              <a:latin typeface="Candara" panose="020E0502030303020204" pitchFamily="34" charset="0"/>
            </a:endParaRPr>
          </a:p>
          <a:p>
            <a:pPr lvl="1"/>
            <a:endParaRPr lang="en-US" dirty="0">
              <a:latin typeface="Candara" panose="020E0502030303020204" pitchFamily="34" charset="0"/>
            </a:endParaRPr>
          </a:p>
          <a:p>
            <a:pPr lvl="1"/>
            <a:endParaRPr lang="en-US" dirty="0">
              <a:latin typeface="Candara" panose="020E0502030303020204" pitchFamily="34" charset="0"/>
            </a:endParaRPr>
          </a:p>
          <a:p>
            <a:pPr lvl="1"/>
            <a:endParaRPr lang="en-US" dirty="0">
              <a:latin typeface="Candara" panose="020E0502030303020204" pitchFamily="34" charset="0"/>
            </a:endParaRPr>
          </a:p>
          <a:p>
            <a:endParaRPr lang="en-US" dirty="0">
              <a:latin typeface="Candara" panose="020E0502030303020204" pitchFamily="34" charset="0"/>
            </a:endParaRPr>
          </a:p>
          <a:p>
            <a:r>
              <a:rPr lang="en-US" dirty="0">
                <a:latin typeface="Candara" panose="020E0502030303020204" pitchFamily="34" charset="0"/>
              </a:rPr>
              <a:t>Drift would be in balance with mutation when:</a:t>
            </a:r>
            <a:br>
              <a:rPr lang="en-US" dirty="0">
                <a:latin typeface="Candara" panose="020E0502030303020204" pitchFamily="34" charset="0"/>
              </a:rPr>
            </a:br>
            <a:r>
              <a:rPr lang="en-US" dirty="0">
                <a:latin typeface="Candara" panose="020E0502030303020204" pitchFamily="34" charset="0"/>
              </a:rPr>
              <a:t>	allele substitution rate = mutation rate</a:t>
            </a:r>
          </a:p>
          <a:p>
            <a:endParaRPr lang="en-US" dirty="0">
              <a:latin typeface="Candara" panose="020E0502030303020204" pitchFamily="34" charset="0"/>
            </a:endParaRPr>
          </a:p>
          <a:p>
            <a:pPr>
              <a:buFontTx/>
              <a:buNone/>
            </a:pPr>
            <a:endParaRPr lang="en-US" dirty="0">
              <a:latin typeface="Candara" panose="020E0502030303020204" pitchFamily="34" charset="0"/>
            </a:endParaRPr>
          </a:p>
        </p:txBody>
      </p:sp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>
          <a:xfrm>
            <a:off x="2209800" y="152400"/>
            <a:ext cx="7772400" cy="1143000"/>
          </a:xfrm>
        </p:spPr>
        <p:txBody>
          <a:bodyPr/>
          <a:lstStyle/>
          <a:p>
            <a:r>
              <a:rPr lang="en-US" dirty="0">
                <a:latin typeface="Candara" panose="020E0502030303020204" pitchFamily="34" charset="0"/>
              </a:rPr>
              <a:t>1. Mutation-Drift Balance</a:t>
            </a:r>
          </a:p>
        </p:txBody>
      </p:sp>
      <p:sp>
        <p:nvSpPr>
          <p:cNvPr id="10242" name="AutoShape 2" descr="http://fdslive.oup.com/www.oup.com/orc/resources/biosciences/evolution/stearns2e/lecturer/images/ho05f04.jpg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244" name="AutoShape 4" descr="http://fdslive.oup.com/www.oup.com/orc/resources/biosciences/evolution/stearns2e/lecturer/images/ho05f04.jpg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246" name="AutoShape 6" descr="http://fdslive.oup.com/www.oup.com/orc/resources/biosciences/evolution/stearns2e/lecturer/images/ho05f04.jpg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7" descr="X:\John Swaddle\Courses Taught\BIOL312\05 Genetic variation\Chapt er 5 alleles freq over time.jpg"/>
          <p:cNvPicPr>
            <a:picLocks noChangeAspect="1" noChangeArrowheads="1"/>
          </p:cNvPicPr>
          <p:nvPr/>
        </p:nvPicPr>
        <p:blipFill>
          <a:blip r:embed="rId3" cstate="print"/>
          <a:srcRect t="11103"/>
          <a:stretch>
            <a:fillRect/>
          </a:stretch>
        </p:blipFill>
        <p:spPr bwMode="auto">
          <a:xfrm>
            <a:off x="3192640" y="2625457"/>
            <a:ext cx="5285613" cy="227540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773905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ndara" panose="020E0502030303020204" pitchFamily="34" charset="0"/>
              </a:rPr>
              <a:t>2. Mutation-Selection Balance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16955" y="2417482"/>
            <a:ext cx="9555056" cy="1000747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dirty="0">
                <a:latin typeface="Candara" panose="020E0502030303020204" pitchFamily="34" charset="0"/>
              </a:rPr>
              <a:t>When would erosion of genetic variation due to selection be balanced by the introduction of new variation by mutation?</a:t>
            </a:r>
          </a:p>
        </p:txBody>
      </p:sp>
      <p:grpSp>
        <p:nvGrpSpPr>
          <p:cNvPr id="4" name="Group 18"/>
          <p:cNvGrpSpPr>
            <a:grpSpLocks/>
          </p:cNvGrpSpPr>
          <p:nvPr/>
        </p:nvGrpSpPr>
        <p:grpSpPr bwMode="auto">
          <a:xfrm>
            <a:off x="1116955" y="3994493"/>
            <a:ext cx="9170046" cy="1200152"/>
            <a:chOff x="648" y="3370"/>
            <a:chExt cx="4392" cy="756"/>
          </a:xfrm>
        </p:grpSpPr>
        <p:sp>
          <p:nvSpPr>
            <p:cNvPr id="5" name="Text Box 13"/>
            <p:cNvSpPr txBox="1">
              <a:spLocks noChangeArrowheads="1"/>
            </p:cNvSpPr>
            <p:nvPr/>
          </p:nvSpPr>
          <p:spPr bwMode="auto">
            <a:xfrm>
              <a:off x="648" y="3472"/>
              <a:ext cx="2112" cy="2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latin typeface="Candara" panose="020E0502030303020204" pitchFamily="34" charset="0"/>
                </a:rPr>
                <a:t>Frequency of new mutant alleles</a:t>
              </a:r>
            </a:p>
          </p:txBody>
        </p:sp>
        <p:sp>
          <p:nvSpPr>
            <p:cNvPr id="6" name="Text Box 14"/>
            <p:cNvSpPr txBox="1">
              <a:spLocks noChangeArrowheads="1"/>
            </p:cNvSpPr>
            <p:nvPr/>
          </p:nvSpPr>
          <p:spPr bwMode="auto">
            <a:xfrm>
              <a:off x="2928" y="3370"/>
              <a:ext cx="2112" cy="7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2400" u="sng" dirty="0">
                  <a:latin typeface="Candara" panose="020E0502030303020204" pitchFamily="34" charset="0"/>
                </a:rPr>
                <a:t>Mutation rate per locus</a:t>
              </a:r>
              <a:br>
                <a:rPr lang="en-US" sz="2400" dirty="0">
                  <a:latin typeface="Candara" panose="020E0502030303020204" pitchFamily="34" charset="0"/>
                </a:rPr>
              </a:br>
              <a:r>
                <a:rPr lang="en-US" sz="2400" dirty="0">
                  <a:latin typeface="Candara" panose="020E0502030303020204" pitchFamily="34" charset="0"/>
                </a:rPr>
                <a:t>Selection against mutant alleles</a:t>
              </a:r>
            </a:p>
          </p:txBody>
        </p:sp>
        <p:sp>
          <p:nvSpPr>
            <p:cNvPr id="7" name="Text Box 15"/>
            <p:cNvSpPr txBox="1">
              <a:spLocks noChangeArrowheads="1"/>
            </p:cNvSpPr>
            <p:nvPr/>
          </p:nvSpPr>
          <p:spPr bwMode="auto">
            <a:xfrm>
              <a:off x="2760" y="3472"/>
              <a:ext cx="336" cy="2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latin typeface="Candara" panose="020E0502030303020204" pitchFamily="34" charset="0"/>
                </a:rPr>
                <a:t>=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19480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latin typeface="Candara" panose="020E0502030303020204" pitchFamily="34" charset="0"/>
              </a:rPr>
              <a:t>3. Opposing-Selection Balance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95663" y="1981200"/>
            <a:ext cx="9637295" cy="4572000"/>
          </a:xfrm>
        </p:spPr>
        <p:txBody>
          <a:bodyPr/>
          <a:lstStyle/>
          <a:p>
            <a:r>
              <a:rPr lang="en-US" dirty="0">
                <a:latin typeface="Candara" panose="020E0502030303020204" pitchFamily="34" charset="0"/>
              </a:rPr>
              <a:t>When mutations are adaptive (or maladaptive), new alleles are driven to fixation (or loss)</a:t>
            </a:r>
          </a:p>
          <a:p>
            <a:endParaRPr lang="en-US" dirty="0">
              <a:latin typeface="Candara" panose="020E0502030303020204" pitchFamily="34" charset="0"/>
            </a:endParaRPr>
          </a:p>
          <a:p>
            <a:endParaRPr lang="en-US" dirty="0">
              <a:latin typeface="Candara" panose="020E0502030303020204" pitchFamily="34" charset="0"/>
            </a:endParaRPr>
          </a:p>
          <a:p>
            <a:endParaRPr lang="en-US" dirty="0">
              <a:latin typeface="Candara" panose="020E0502030303020204" pitchFamily="34" charset="0"/>
            </a:endParaRPr>
          </a:p>
          <a:p>
            <a:r>
              <a:rPr lang="en-US" dirty="0">
                <a:latin typeface="Candara" panose="020E0502030303020204" pitchFamily="34" charset="0"/>
              </a:rPr>
              <a:t>However, if selection is acting in opposing directions simultaneously, adaptive/maladaptive mutations can also occur at intermediate frequencies (e.g. </a:t>
            </a:r>
            <a:r>
              <a:rPr lang="en-US" dirty="0" err="1">
                <a:latin typeface="Candara" panose="020E0502030303020204" pitchFamily="34" charset="0"/>
              </a:rPr>
              <a:t>heterosis</a:t>
            </a:r>
            <a:r>
              <a:rPr lang="en-US" dirty="0">
                <a:latin typeface="Candara" panose="020E0502030303020204" pitchFamily="34" charset="0"/>
              </a:rPr>
              <a:t> in sickle-cell anemia)</a:t>
            </a:r>
          </a:p>
        </p:txBody>
      </p:sp>
      <p:sp>
        <p:nvSpPr>
          <p:cNvPr id="35844" name="AutoShape 4"/>
          <p:cNvSpPr>
            <a:spLocks noChangeArrowheads="1"/>
          </p:cNvSpPr>
          <p:nvPr/>
        </p:nvSpPr>
        <p:spPr bwMode="auto">
          <a:xfrm>
            <a:off x="5528510" y="3225465"/>
            <a:ext cx="685800" cy="840206"/>
          </a:xfrm>
          <a:prstGeom prst="downArrow">
            <a:avLst>
              <a:gd name="adj1" fmla="val 50000"/>
              <a:gd name="adj2" fmla="val 47807"/>
            </a:avLst>
          </a:prstGeom>
          <a:solidFill>
            <a:srgbClr val="76D6FF"/>
          </a:solidFill>
          <a:ln>
            <a:noFill/>
            <a:headEnd/>
            <a:tailEnd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267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843" grpId="0" build="p"/>
      <p:bldP spid="3584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6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ndara" panose="020E0502030303020204" pitchFamily="34" charset="0"/>
              </a:rPr>
              <a:t>Summary of genetic variation</a:t>
            </a:r>
          </a:p>
        </p:txBody>
      </p:sp>
      <p:sp>
        <p:nvSpPr>
          <p:cNvPr id="96261" name="Rectangle 5"/>
          <p:cNvSpPr>
            <a:spLocks noGrp="1" noChangeArrowheads="1"/>
          </p:cNvSpPr>
          <p:nvPr>
            <p:ph type="body" sz="half" idx="1"/>
          </p:nvPr>
        </p:nvSpPr>
        <p:spPr>
          <a:xfrm>
            <a:off x="1828800" y="1981200"/>
            <a:ext cx="3810000" cy="4114800"/>
          </a:xfrm>
        </p:spPr>
        <p:txBody>
          <a:bodyPr/>
          <a:lstStyle/>
          <a:p>
            <a:pPr marL="533400" indent="-533400">
              <a:buNone/>
            </a:pPr>
            <a:r>
              <a:rPr lang="en-US" sz="2400">
                <a:latin typeface="Candara" panose="020E0502030303020204" pitchFamily="34" charset="0"/>
              </a:rPr>
              <a:t>Origins of genetic variation</a:t>
            </a:r>
          </a:p>
          <a:p>
            <a:pPr marL="533400" indent="-533400">
              <a:buFontTx/>
              <a:buAutoNum type="arabicPeriod"/>
            </a:pPr>
            <a:r>
              <a:rPr lang="en-US" sz="2400">
                <a:latin typeface="Candara" panose="020E0502030303020204" pitchFamily="34" charset="0"/>
              </a:rPr>
              <a:t>Recombination</a:t>
            </a:r>
          </a:p>
          <a:p>
            <a:pPr marL="533400" indent="-533400">
              <a:buFontTx/>
              <a:buAutoNum type="arabicPeriod"/>
            </a:pPr>
            <a:r>
              <a:rPr lang="en-US" sz="2400">
                <a:latin typeface="Candara" panose="020E0502030303020204" pitchFamily="34" charset="0"/>
              </a:rPr>
              <a:t>Mutation</a:t>
            </a:r>
          </a:p>
          <a:p>
            <a:pPr marL="533400" indent="-533400">
              <a:buFontTx/>
              <a:buAutoNum type="arabicPeriod"/>
            </a:pPr>
            <a:r>
              <a:rPr lang="en-US" sz="2400">
                <a:latin typeface="Candara" panose="020E0502030303020204" pitchFamily="34" charset="0"/>
              </a:rPr>
              <a:t>Migration</a:t>
            </a:r>
          </a:p>
        </p:txBody>
      </p:sp>
      <p:sp>
        <p:nvSpPr>
          <p:cNvPr id="96262" name="Rectangle 6"/>
          <p:cNvSpPr>
            <a:spLocks noGrp="1" noChangeArrowheads="1"/>
          </p:cNvSpPr>
          <p:nvPr>
            <p:ph type="body" sz="half" idx="2"/>
          </p:nvPr>
        </p:nvSpPr>
        <p:spPr>
          <a:xfrm>
            <a:off x="6781800" y="1981200"/>
            <a:ext cx="3810000" cy="4114800"/>
          </a:xfrm>
        </p:spPr>
        <p:txBody>
          <a:bodyPr/>
          <a:lstStyle/>
          <a:p>
            <a:pPr marL="533400" indent="-533400">
              <a:buNone/>
            </a:pPr>
            <a:r>
              <a:rPr lang="en-US" sz="2400">
                <a:latin typeface="Candara" panose="020E0502030303020204" pitchFamily="34" charset="0"/>
              </a:rPr>
              <a:t>Maintenance of variation</a:t>
            </a:r>
          </a:p>
          <a:p>
            <a:pPr marL="533400" indent="-533400">
              <a:buFontTx/>
              <a:buAutoNum type="arabicPeriod"/>
            </a:pPr>
            <a:r>
              <a:rPr lang="en-US" sz="2400">
                <a:latin typeface="Candara" panose="020E0502030303020204" pitchFamily="34" charset="0"/>
              </a:rPr>
              <a:t>Mutation-drift balance</a:t>
            </a:r>
          </a:p>
          <a:p>
            <a:pPr marL="533400" indent="-533400">
              <a:buFontTx/>
              <a:buAutoNum type="arabicPeriod"/>
            </a:pPr>
            <a:r>
              <a:rPr lang="en-US" sz="2400">
                <a:latin typeface="Candara" panose="020E0502030303020204" pitchFamily="34" charset="0"/>
              </a:rPr>
              <a:t>Mutation-selection balance</a:t>
            </a:r>
          </a:p>
          <a:p>
            <a:pPr marL="533400" indent="-533400">
              <a:buFontTx/>
              <a:buAutoNum type="arabicPeriod"/>
            </a:pPr>
            <a:r>
              <a:rPr lang="en-US" sz="2400">
                <a:latin typeface="Candara" panose="020E0502030303020204" pitchFamily="34" charset="0"/>
              </a:rPr>
              <a:t>Opposing selection</a:t>
            </a:r>
          </a:p>
        </p:txBody>
      </p:sp>
      <p:sp>
        <p:nvSpPr>
          <p:cNvPr id="96263" name="AutoShape 7"/>
          <p:cNvSpPr>
            <a:spLocks noChangeArrowheads="1"/>
          </p:cNvSpPr>
          <p:nvPr/>
        </p:nvSpPr>
        <p:spPr bwMode="auto">
          <a:xfrm>
            <a:off x="4572000" y="2590800"/>
            <a:ext cx="2133600" cy="1447800"/>
          </a:xfrm>
          <a:prstGeom prst="rightArrow">
            <a:avLst>
              <a:gd name="adj1" fmla="val 50000"/>
              <a:gd name="adj2" fmla="val 36842"/>
            </a:avLst>
          </a:prstGeom>
          <a:solidFill>
            <a:srgbClr val="76D6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dirty="0">
                <a:latin typeface="Candara" panose="020E0502030303020204" pitchFamily="34" charset="0"/>
              </a:rPr>
              <a:t>Eroded by</a:t>
            </a:r>
            <a:br>
              <a:rPr lang="en-US" dirty="0">
                <a:latin typeface="Candara" panose="020E0502030303020204" pitchFamily="34" charset="0"/>
              </a:rPr>
            </a:br>
            <a:r>
              <a:rPr lang="en-US" dirty="0">
                <a:latin typeface="Candara" panose="020E0502030303020204" pitchFamily="34" charset="0"/>
              </a:rPr>
              <a:t>evolution?</a:t>
            </a:r>
          </a:p>
        </p:txBody>
      </p:sp>
      <p:sp>
        <p:nvSpPr>
          <p:cNvPr id="96265" name="AutoShape 9"/>
          <p:cNvSpPr>
            <a:spLocks/>
          </p:cNvSpPr>
          <p:nvPr/>
        </p:nvSpPr>
        <p:spPr bwMode="auto">
          <a:xfrm rot="16200000">
            <a:off x="5791200" y="685800"/>
            <a:ext cx="762000" cy="8229600"/>
          </a:xfrm>
          <a:prstGeom prst="leftBrace">
            <a:avLst>
              <a:gd name="adj1" fmla="val 90000"/>
              <a:gd name="adj2" fmla="val 50000"/>
            </a:avLst>
          </a:prstGeom>
          <a:noFill/>
          <a:ln w="508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>
              <a:latin typeface="Candara" panose="020E0502030303020204" pitchFamily="34" charset="0"/>
            </a:endParaRPr>
          </a:p>
        </p:txBody>
      </p:sp>
      <p:sp>
        <p:nvSpPr>
          <p:cNvPr id="96266" name="Text Box 10"/>
          <p:cNvSpPr txBox="1">
            <a:spLocks noChangeArrowheads="1"/>
          </p:cNvSpPr>
          <p:nvPr/>
        </p:nvSpPr>
        <p:spPr bwMode="auto">
          <a:xfrm>
            <a:off x="3505200" y="5334001"/>
            <a:ext cx="52578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dirty="0">
                <a:latin typeface="Candara" panose="020E0502030303020204" pitchFamily="34" charset="0"/>
              </a:rPr>
              <a:t>Maintain the fuel for evolution</a:t>
            </a:r>
          </a:p>
        </p:txBody>
      </p:sp>
    </p:spTree>
    <p:extLst>
      <p:ext uri="{BB962C8B-B14F-4D97-AF65-F5344CB8AC3E}">
        <p14:creationId xmlns:p14="http://schemas.microsoft.com/office/powerpoint/2010/main" val="57559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263" grpId="0" animBg="1"/>
      <p:bldP spid="96265" grpId="0" animBg="1"/>
      <p:bldP spid="96266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</TotalTime>
  <Words>710</Words>
  <Application>Microsoft Macintosh PowerPoint</Application>
  <PresentationFormat>Widescreen</PresentationFormat>
  <Paragraphs>119</Paragraphs>
  <Slides>16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Calibri Light</vt:lpstr>
      <vt:lpstr>Candara</vt:lpstr>
      <vt:lpstr>Office Theme</vt:lpstr>
      <vt:lpstr>Problems of small populations</vt:lpstr>
      <vt:lpstr>Key Concepts</vt:lpstr>
      <vt:lpstr>Evolutionary Principles</vt:lpstr>
      <vt:lpstr>Four Forces of Evolution (remember: change in allele frequency in a pop over time)</vt:lpstr>
      <vt:lpstr>Origins of Genetic Variation</vt:lpstr>
      <vt:lpstr>1. Mutation-Drift Balance</vt:lpstr>
      <vt:lpstr>2. Mutation-Selection Balance</vt:lpstr>
      <vt:lpstr>3. Opposing-Selection Balance</vt:lpstr>
      <vt:lpstr>Summary of genetic variation</vt:lpstr>
      <vt:lpstr>PowerPoint Presentation</vt:lpstr>
      <vt:lpstr>PowerPoint Presentation</vt:lpstr>
      <vt:lpstr>PowerPoint Presentation</vt:lpstr>
      <vt:lpstr>Take-aways</vt:lpstr>
      <vt:lpstr>Activity: Integrating concepts</vt:lpstr>
      <vt:lpstr>Discussion: Wolves of Isle Royale Peterson et al. 1998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Nathalie Sommer</dc:creator>
  <cp:lastModifiedBy>Nathalie Sommer</cp:lastModifiedBy>
  <cp:revision>14</cp:revision>
  <dcterms:created xsi:type="dcterms:W3CDTF">2018-10-23T16:37:22Z</dcterms:created>
  <dcterms:modified xsi:type="dcterms:W3CDTF">2021-04-21T14:40:24Z</dcterms:modified>
</cp:coreProperties>
</file>